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86" r:id="rId4"/>
    <p:sldId id="285" r:id="rId5"/>
    <p:sldId id="262" r:id="rId6"/>
    <p:sldId id="263" r:id="rId7"/>
    <p:sldId id="289" r:id="rId8"/>
    <p:sldId id="28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31" autoAdjust="0"/>
    <p:restoredTop sz="94660"/>
  </p:normalViewPr>
  <p:slideViewPr>
    <p:cSldViewPr snapToGrid="0">
      <p:cViewPr varScale="1">
        <p:scale>
          <a:sx n="70" d="100"/>
          <a:sy n="70" d="100"/>
        </p:scale>
        <p:origin x="1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m\Desktop\FHC\FHC%20Inc%20Stmt%20History%2010aug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m\Desktop\FHC\FHC%20Inc%20Stmt%20History%2010aug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sz="1800"/>
              <a:t>FHC Program Funding 2017</a:t>
            </a:r>
            <a:r>
              <a:rPr lang="en-CA" sz="1800" baseline="0"/>
              <a:t> - 2021</a:t>
            </a:r>
            <a:endParaRPr lang="en-CA" sz="1800"/>
          </a:p>
          <a:p>
            <a:pPr>
              <a:defRPr/>
            </a:pPr>
            <a:r>
              <a:rPr lang="en-CA" sz="1400"/>
              <a:t>(as per Audited Financial</a:t>
            </a:r>
            <a:r>
              <a:rPr lang="en-CA" sz="1400" baseline="0"/>
              <a:t> Statements </a:t>
            </a:r>
            <a:r>
              <a:rPr lang="en-CA" sz="1400" b="1" i="0" u="none" strike="noStrike" baseline="0">
                <a:effectLst/>
              </a:rPr>
              <a:t>years ending 31 March) </a:t>
            </a:r>
            <a:endParaRPr lang="en-CA" sz="1400"/>
          </a:p>
        </c:rich>
      </c:tx>
      <c:layout>
        <c:manualLayout>
          <c:xMode val="edge"/>
          <c:yMode val="edge"/>
          <c:x val="0.31123110745098181"/>
          <c:y val="4.542228327803677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7236211287673667E-2"/>
          <c:y val="9.8552227310272994E-2"/>
          <c:w val="0.85202268312428087"/>
          <c:h val="0.84148994329076743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'Program Funding 20-21'!$C$43</c:f>
              <c:strCache>
                <c:ptCount val="1"/>
                <c:pt idx="0">
                  <c:v>WNT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20-21'!$H$41:$L$41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20-21'!$H$43:$L$43</c:f>
              <c:numCache>
                <c:formatCode>"$"#,##0;[Red]\("$"#,##0\)</c:formatCode>
                <c:ptCount val="5"/>
                <c:pt idx="0">
                  <c:v>682866</c:v>
                </c:pt>
                <c:pt idx="1">
                  <c:v>769561</c:v>
                </c:pt>
                <c:pt idx="2">
                  <c:v>994536</c:v>
                </c:pt>
                <c:pt idx="3">
                  <c:v>584554</c:v>
                </c:pt>
                <c:pt idx="4">
                  <c:v>142232</c:v>
                </c:pt>
              </c:numCache>
            </c:numRef>
          </c:val>
        </c:ser>
        <c:ser>
          <c:idx val="0"/>
          <c:order val="1"/>
          <c:tx>
            <c:strRef>
              <c:f>'Program Funding 20-21'!$C$42</c:f>
              <c:strCache>
                <c:ptCount val="1"/>
                <c:pt idx="0">
                  <c:v>MNT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20-21'!$H$41:$L$41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20-21'!$H$42:$L$42</c:f>
              <c:numCache>
                <c:formatCode>"$"#,##0;[Red]\("$"#,##0\)</c:formatCode>
                <c:ptCount val="5"/>
                <c:pt idx="0">
                  <c:v>636522</c:v>
                </c:pt>
                <c:pt idx="1">
                  <c:v>799988</c:v>
                </c:pt>
                <c:pt idx="2">
                  <c:v>1110466</c:v>
                </c:pt>
                <c:pt idx="3">
                  <c:v>889314</c:v>
                </c:pt>
                <c:pt idx="4">
                  <c:v>478567</c:v>
                </c:pt>
              </c:numCache>
            </c:numRef>
          </c:val>
        </c:ser>
        <c:ser>
          <c:idx val="2"/>
          <c:order val="2"/>
          <c:tx>
            <c:strRef>
              <c:f>'Program Funding 20-21'!$C$44</c:f>
              <c:strCache>
                <c:ptCount val="1"/>
                <c:pt idx="0">
                  <c:v>Masters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20-21'!$H$41:$L$41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20-21'!$H$44:$L$44</c:f>
              <c:numCache>
                <c:formatCode>"$"#,##0;[Red]\("$"#,##0\)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155686</c:v>
                </c:pt>
                <c:pt idx="3">
                  <c:v>47842</c:v>
                </c:pt>
                <c:pt idx="4">
                  <c:v>-2401</c:v>
                </c:pt>
              </c:numCache>
            </c:numRef>
          </c:val>
        </c:ser>
        <c:ser>
          <c:idx val="3"/>
          <c:order val="3"/>
          <c:tx>
            <c:strRef>
              <c:f>'Program Funding 20-21'!$C$45</c:f>
              <c:strCache>
                <c:ptCount val="1"/>
                <c:pt idx="0">
                  <c:v>Domestic Programs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20-21'!$H$41:$L$41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20-21'!$H$45:$L$45</c:f>
              <c:numCache>
                <c:formatCode>"$"#,##0;[Red]\("$"#,##0\)</c:formatCode>
                <c:ptCount val="5"/>
                <c:pt idx="0">
                  <c:v>142147</c:v>
                </c:pt>
                <c:pt idx="1">
                  <c:v>188933</c:v>
                </c:pt>
                <c:pt idx="2">
                  <c:v>182759</c:v>
                </c:pt>
                <c:pt idx="3">
                  <c:v>253426</c:v>
                </c:pt>
                <c:pt idx="4">
                  <c:v>188843</c:v>
                </c:pt>
              </c:numCache>
            </c:numRef>
          </c:val>
        </c:ser>
        <c:ser>
          <c:idx val="4"/>
          <c:order val="4"/>
          <c:tx>
            <c:strRef>
              <c:f>'Program Funding 20-21'!$C$46</c:f>
              <c:strCache>
                <c:ptCount val="1"/>
                <c:pt idx="0">
                  <c:v>Corporate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20-21'!$H$41:$L$41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20-21'!$H$46:$L$46</c:f>
              <c:numCache>
                <c:formatCode>"$"#,##0;[Red]\("$"#,##0\)</c:formatCode>
                <c:ptCount val="5"/>
                <c:pt idx="0">
                  <c:v>383178</c:v>
                </c:pt>
                <c:pt idx="1">
                  <c:v>435795</c:v>
                </c:pt>
                <c:pt idx="2">
                  <c:v>483725</c:v>
                </c:pt>
                <c:pt idx="3">
                  <c:v>347123</c:v>
                </c:pt>
                <c:pt idx="4">
                  <c:v>399746</c:v>
                </c:pt>
              </c:numCache>
            </c:numRef>
          </c:val>
        </c:ser>
        <c:ser>
          <c:idx val="5"/>
          <c:order val="5"/>
          <c:tx>
            <c:strRef>
              <c:f>'Program Funding 20-21'!$C$48</c:f>
              <c:strCache>
                <c:ptCount val="1"/>
                <c:pt idx="0">
                  <c:v>Special Programs</c:v>
                </c:pt>
              </c:strCache>
            </c:strRef>
          </c:tx>
          <c:spPr>
            <a:solidFill>
              <a:srgbClr val="816193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20-21'!$H$41:$L$41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20-21'!$H$48:$L$48</c:f>
              <c:numCache>
                <c:formatCode>"$"#,##0;[Red]\("$"#,##0\)</c:formatCode>
                <c:ptCount val="5"/>
                <c:pt idx="0">
                  <c:v>107210</c:v>
                </c:pt>
                <c:pt idx="1">
                  <c:v>103265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9"/>
          <c:order val="9"/>
          <c:tx>
            <c:strRef>
              <c:f>'Program Funding 20-21'!$C$47</c:f>
              <c:strCache>
                <c:ptCount val="1"/>
                <c:pt idx="0">
                  <c:v>Marketing &amp; Comm.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</c:spPr>
          <c:invertIfNegative val="0"/>
          <c:cat>
            <c:numRef>
              <c:f>'Program Funding 20-21'!$H$41:$L$41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20-21'!$H$47:$L$47</c:f>
              <c:numCache>
                <c:formatCode>"$"#,##0;[Red]\("$"#,##0\)</c:formatCode>
                <c:ptCount val="5"/>
                <c:pt idx="0">
                  <c:v>25715</c:v>
                </c:pt>
                <c:pt idx="1">
                  <c:v>21694</c:v>
                </c:pt>
                <c:pt idx="2">
                  <c:v>32161</c:v>
                </c:pt>
                <c:pt idx="3">
                  <c:v>5922</c:v>
                </c:pt>
                <c:pt idx="4">
                  <c:v>34853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8324872"/>
        <c:axId val="328322520"/>
      </c:barChart>
      <c:lineChart>
        <c:grouping val="standard"/>
        <c:varyColors val="0"/>
        <c:ser>
          <c:idx val="6"/>
          <c:order val="6"/>
          <c:tx>
            <c:strRef>
              <c:f>'Program Funding 20-21'!$C$20</c:f>
              <c:strCache>
                <c:ptCount val="1"/>
                <c:pt idx="0">
                  <c:v>Total Revenue</c:v>
                </c:pt>
              </c:strCache>
            </c:strRef>
          </c:tx>
          <c:spPr>
            <a:ln w="25400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387087707544068E-2"/>
                  <c:y val="-5.1456049420271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6567786755388994E-2"/>
                  <c:y val="-5.1307851005994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2656681867191034E-2"/>
                  <c:y val="2.0994292811844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5391887770661784E-3"/>
                  <c:y val="-5.0662061024755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2753048690067032E-3"/>
                  <c:y val="-4.7693397441938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solidFill>
                  <a:sysClr val="windowText" lastClr="00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20-21'!$D$41:$K$41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'Program Funding 20-21'!$H$20:$L$20</c:f>
              <c:numCache>
                <c:formatCode>"$"#,##0;[Red]\("$"#,##0\)</c:formatCode>
                <c:ptCount val="5"/>
                <c:pt idx="0">
                  <c:v>1975615</c:v>
                </c:pt>
                <c:pt idx="1">
                  <c:v>2314489</c:v>
                </c:pt>
                <c:pt idx="2">
                  <c:v>2909485</c:v>
                </c:pt>
                <c:pt idx="3">
                  <c:v>2208165</c:v>
                </c:pt>
                <c:pt idx="4">
                  <c:v>1313272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'Program Funding 20-21'!$C$51</c:f>
              <c:strCache>
                <c:ptCount val="1"/>
                <c:pt idx="0">
                  <c:v>Excess / Deficit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918635170603752E-2"/>
                  <c:y val="2.971763244620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5537803742274229E-2"/>
                  <c:y val="2.9544104914346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5918635170603676E-2"/>
                  <c:y val="2.2288224334652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5617566331198535E-2"/>
                  <c:y val="4.3753598157743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6376524345033518E-2"/>
                  <c:y val="4.3151169114134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20-21'!$D$41:$K$41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'Program Funding 20-21'!$H$51:$L$51</c:f>
              <c:numCache>
                <c:formatCode>"$"#,##0;[Red]\("$"#,##0\)</c:formatCode>
                <c:ptCount val="5"/>
                <c:pt idx="0">
                  <c:v>-2023</c:v>
                </c:pt>
                <c:pt idx="1">
                  <c:v>-4747</c:v>
                </c:pt>
                <c:pt idx="2">
                  <c:v>-49848</c:v>
                </c:pt>
                <c:pt idx="3">
                  <c:v>79984</c:v>
                </c:pt>
                <c:pt idx="4">
                  <c:v>71432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8324872"/>
        <c:axId val="328322520"/>
      </c:lineChart>
      <c:lineChart>
        <c:grouping val="standard"/>
        <c:varyColors val="0"/>
        <c:ser>
          <c:idx val="7"/>
          <c:order val="7"/>
          <c:tx>
            <c:strRef>
              <c:f>'Program Funding 20-21'!$C$49</c:f>
              <c:strCache>
                <c:ptCount val="1"/>
                <c:pt idx="0">
                  <c:v>Total Expenditures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085363561204132E-2"/>
                  <c:y val="-8.9153046062407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8315636292897944E-2"/>
                  <c:y val="-8.6676572560673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8134081592957241E-2"/>
                  <c:y val="-2.73310395786018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2198841110094541E-2"/>
                  <c:y val="-3.223949337938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65182921404022E-3"/>
                  <c:y val="-2.72533699668221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solidFill>
                  <a:srgbClr val="FF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20-21'!$D$41:$K$41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'Program Funding 20-21'!$H$49:$L$49</c:f>
              <c:numCache>
                <c:formatCode>"$"#,##0;[Red]\("$"#,##0\)</c:formatCode>
                <c:ptCount val="5"/>
                <c:pt idx="0">
                  <c:v>-1977638</c:v>
                </c:pt>
                <c:pt idx="1">
                  <c:v>-2319236</c:v>
                </c:pt>
                <c:pt idx="2">
                  <c:v>-2959333</c:v>
                </c:pt>
                <c:pt idx="3">
                  <c:v>-2128181</c:v>
                </c:pt>
                <c:pt idx="4">
                  <c:v>-1241840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9204304"/>
        <c:axId val="329203128"/>
      </c:lineChart>
      <c:catAx>
        <c:axId val="328324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322520"/>
        <c:crosses val="autoZero"/>
        <c:auto val="1"/>
        <c:lblAlgn val="ctr"/>
        <c:lblOffset val="850"/>
        <c:noMultiLvlLbl val="0"/>
      </c:catAx>
      <c:valAx>
        <c:axId val="328322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324872"/>
        <c:crosses val="autoZero"/>
        <c:crossBetween val="between"/>
      </c:valAx>
      <c:valAx>
        <c:axId val="329203128"/>
        <c:scaling>
          <c:orientation val="maxMin"/>
          <c:max val="500000"/>
        </c:scaling>
        <c:delete val="0"/>
        <c:axPos val="r"/>
        <c:numFmt formatCode="&quot;$&quot;#,##0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9204304"/>
        <c:crosses val="max"/>
        <c:crossBetween val="between"/>
      </c:valAx>
      <c:catAx>
        <c:axId val="32920430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329203128"/>
        <c:crosses val="autoZero"/>
        <c:auto val="1"/>
        <c:lblAlgn val="ctr"/>
        <c:lblOffset val="100"/>
        <c:noMultiLvlLbl val="0"/>
      </c:catAx>
      <c:spPr>
        <a:noFill/>
        <a:ln>
          <a:solidFill>
            <a:sysClr val="windowText" lastClr="000000"/>
          </a:solidFill>
        </a:ln>
        <a:effectLst/>
      </c:spPr>
    </c:plotArea>
    <c:legend>
      <c:legendPos val="b"/>
      <c:layout>
        <c:manualLayout>
          <c:xMode val="edge"/>
          <c:yMode val="edge"/>
          <c:x val="8.0550100496358357E-2"/>
          <c:y val="0.1367600034451652"/>
          <c:w val="0.83290632586754654"/>
          <c:h val="7.10998689930597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tx1">
          <a:lumMod val="95000"/>
          <a:lumOff val="5000"/>
        </a:schemeClr>
      </a:solidFill>
      <a:round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CA" sz="1800" b="1" i="0" baseline="0">
                <a:effectLst/>
              </a:rPr>
              <a:t>FHC Program Funding as a Percentage 2017 - 2021</a:t>
            </a:r>
            <a:endParaRPr lang="en-CA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en-CA" sz="1400" b="1" i="0" baseline="0">
                <a:effectLst/>
              </a:rPr>
              <a:t>(as per Audited Financial Statements years ending 31 March) </a:t>
            </a:r>
            <a:endParaRPr lang="en-CA" sz="14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'Program Funding 20-21'!$C$57</c:f>
              <c:strCache>
                <c:ptCount val="1"/>
                <c:pt idx="0">
                  <c:v>WNT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20-21'!$H$55:$L$55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20-21'!$H$57:$L$57</c:f>
              <c:numCache>
                <c:formatCode>0%</c:formatCode>
                <c:ptCount val="5"/>
                <c:pt idx="0">
                  <c:v>0.34529372918602896</c:v>
                </c:pt>
                <c:pt idx="1">
                  <c:v>0.33181659822458776</c:v>
                </c:pt>
                <c:pt idx="2">
                  <c:v>0.33606762064289486</c:v>
                </c:pt>
                <c:pt idx="3">
                  <c:v>0.27467306587174684</c:v>
                </c:pt>
                <c:pt idx="4">
                  <c:v>0.11453327320749855</c:v>
                </c:pt>
              </c:numCache>
            </c:numRef>
          </c:val>
        </c:ser>
        <c:ser>
          <c:idx val="0"/>
          <c:order val="1"/>
          <c:tx>
            <c:strRef>
              <c:f>'Program Funding 20-21'!$C$56</c:f>
              <c:strCache>
                <c:ptCount val="1"/>
                <c:pt idx="0">
                  <c:v>MNT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20-21'!$H$55:$L$55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20-21'!$H$56:$L$56</c:f>
              <c:numCache>
                <c:formatCode>0%</c:formatCode>
                <c:ptCount val="5"/>
                <c:pt idx="0">
                  <c:v>0.32185971345615327</c:v>
                </c:pt>
                <c:pt idx="1">
                  <c:v>0.34493600478778358</c:v>
                </c:pt>
                <c:pt idx="2">
                  <c:v>0.37524198865082098</c:v>
                </c:pt>
                <c:pt idx="3">
                  <c:v>0.41787517133176172</c:v>
                </c:pt>
                <c:pt idx="4">
                  <c:v>0.38536929072988468</c:v>
                </c:pt>
              </c:numCache>
            </c:numRef>
          </c:val>
        </c:ser>
        <c:ser>
          <c:idx val="2"/>
          <c:order val="2"/>
          <c:tx>
            <c:strRef>
              <c:f>'Program Funding 20-21'!$C$58</c:f>
              <c:strCache>
                <c:ptCount val="1"/>
                <c:pt idx="0">
                  <c:v>Masters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20-21'!$H$55:$L$55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20-21'!$H$58:$L$58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5.2608476301923439E-2</c:v>
                </c:pt>
                <c:pt idx="3">
                  <c:v>2.2480230769845233E-2</c:v>
                </c:pt>
                <c:pt idx="4">
                  <c:v>-1.9334213747342654E-3</c:v>
                </c:pt>
              </c:numCache>
            </c:numRef>
          </c:val>
        </c:ser>
        <c:ser>
          <c:idx val="3"/>
          <c:order val="3"/>
          <c:tx>
            <c:strRef>
              <c:f>'Program Funding 20-21'!$C$59</c:f>
              <c:strCache>
                <c:ptCount val="1"/>
                <c:pt idx="0">
                  <c:v>Domestic Programs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20-21'!$H$55:$L$55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20-21'!$H$59:$L$59</c:f>
              <c:numCache>
                <c:formatCode>0%</c:formatCode>
                <c:ptCount val="5"/>
                <c:pt idx="0">
                  <c:v>7.1877158509292396E-2</c:v>
                </c:pt>
                <c:pt idx="1">
                  <c:v>8.1463464692683285E-2</c:v>
                </c:pt>
                <c:pt idx="2">
                  <c:v>6.1756821554046132E-2</c:v>
                </c:pt>
                <c:pt idx="3">
                  <c:v>0.1190810368103089</c:v>
                </c:pt>
                <c:pt idx="4">
                  <c:v>0.15206709398956386</c:v>
                </c:pt>
              </c:numCache>
            </c:numRef>
          </c:val>
        </c:ser>
        <c:ser>
          <c:idx val="4"/>
          <c:order val="4"/>
          <c:tx>
            <c:strRef>
              <c:f>'Program Funding 20-21'!$C$60</c:f>
              <c:strCache>
                <c:ptCount val="1"/>
                <c:pt idx="0">
                  <c:v>Corporate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20-21'!$H$55:$L$55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20-21'!$H$60:$L$60</c:f>
              <c:numCache>
                <c:formatCode>0%</c:formatCode>
                <c:ptCount val="5"/>
                <c:pt idx="0">
                  <c:v>0.19375537889138458</c:v>
                </c:pt>
                <c:pt idx="1">
                  <c:v>0.18790455132638506</c:v>
                </c:pt>
                <c:pt idx="2">
                  <c:v>0.1634574412544989</c:v>
                </c:pt>
                <c:pt idx="3">
                  <c:v>0.16310783716234661</c:v>
                </c:pt>
                <c:pt idx="4">
                  <c:v>0.32189815113058046</c:v>
                </c:pt>
              </c:numCache>
            </c:numRef>
          </c:val>
        </c:ser>
        <c:ser>
          <c:idx val="5"/>
          <c:order val="5"/>
          <c:tx>
            <c:strRef>
              <c:f>'Program Funding 20-21'!$C$62</c:f>
              <c:strCache>
                <c:ptCount val="1"/>
                <c:pt idx="0">
                  <c:v>Special Programs</c:v>
                </c:pt>
              </c:strCache>
            </c:strRef>
          </c:tx>
          <c:spPr>
            <a:solidFill>
              <a:srgbClr val="816193"/>
            </a:solidFill>
            <a:ln>
              <a:noFill/>
            </a:ln>
            <a:effectLst/>
          </c:spPr>
          <c:invertIfNegative val="0"/>
          <c:cat>
            <c:numRef>
              <c:f>'Program Funding 20-21'!$H$55:$L$55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20-21'!$H$62:$L$62</c:f>
              <c:numCache>
                <c:formatCode>0%</c:formatCode>
                <c:ptCount val="5"/>
                <c:pt idx="0">
                  <c:v>5.4211134697047691E-2</c:v>
                </c:pt>
                <c:pt idx="1">
                  <c:v>4.4525438549591331E-2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6"/>
          <c:order val="6"/>
          <c:tx>
            <c:strRef>
              <c:f>'Program Funding 20-21'!$C$61</c:f>
              <c:strCache>
                <c:ptCount val="1"/>
                <c:pt idx="0">
                  <c:v>Marketing &amp; Comm.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'Program Funding 20-21'!$H$55:$L$55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'Program Funding 20-21'!$H$61:$L$61</c:f>
              <c:numCache>
                <c:formatCode>0%</c:formatCode>
                <c:ptCount val="5"/>
                <c:pt idx="0">
                  <c:v>1.30028852600931E-2</c:v>
                </c:pt>
                <c:pt idx="1">
                  <c:v>9.3539424189690058E-3</c:v>
                </c:pt>
                <c:pt idx="2">
                  <c:v>1.0867651595815679E-2</c:v>
                </c:pt>
                <c:pt idx="3">
                  <c:v>2.7826580539907085E-3</c:v>
                </c:pt>
                <c:pt idx="4">
                  <c:v>2.8065612317206726E-2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8736160"/>
        <c:axId val="328735768"/>
      </c:barChart>
      <c:catAx>
        <c:axId val="32873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735768"/>
        <c:crosses val="autoZero"/>
        <c:auto val="1"/>
        <c:lblAlgn val="ctr"/>
        <c:lblOffset val="100"/>
        <c:noMultiLvlLbl val="0"/>
      </c:catAx>
      <c:valAx>
        <c:axId val="32873576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736160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012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3901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648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576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3359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5363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5824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7268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1112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974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184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1BEBE-C371-416F-816B-11A8463EA2A3}" type="datetimeFigureOut">
              <a:rPr lang="en-CA" smtClean="0"/>
              <a:t>2021-08-10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31BC5-1516-4A8C-8D74-6E9CBFA7633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044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600" y="1193416"/>
            <a:ext cx="3766800" cy="447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2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444" y="6219926"/>
            <a:ext cx="537554" cy="6380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09866" y="2261576"/>
            <a:ext cx="490922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FHC </a:t>
            </a:r>
          </a:p>
          <a:p>
            <a:r>
              <a:rPr lang="en-CA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Statement of Operations</a:t>
            </a:r>
          </a:p>
          <a:p>
            <a:pPr algn="ctr"/>
            <a:r>
              <a:rPr lang="en-CA" sz="36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2017 </a:t>
            </a:r>
            <a:r>
              <a:rPr lang="en-CA" sz="36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en-CA" sz="36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2021</a:t>
            </a:r>
            <a:endParaRPr lang="en-CA" sz="3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23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444" y="6219926"/>
            <a:ext cx="537554" cy="6380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640" y="6566900"/>
            <a:ext cx="5711363" cy="2269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41" y="367645"/>
            <a:ext cx="10963373" cy="611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5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444" y="6219926"/>
            <a:ext cx="537554" cy="6380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23496" y="2261576"/>
            <a:ext cx="345504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FHC </a:t>
            </a:r>
          </a:p>
          <a:p>
            <a:r>
              <a:rPr lang="en-CA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 Funding</a:t>
            </a:r>
          </a:p>
          <a:p>
            <a:pPr algn="ctr"/>
            <a:r>
              <a:rPr lang="en-CA" sz="36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2017 </a:t>
            </a:r>
            <a:r>
              <a:rPr lang="en-CA" sz="36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en-CA" sz="36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2021</a:t>
            </a:r>
            <a:endParaRPr lang="en-CA" sz="3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6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444" y="6219926"/>
            <a:ext cx="537554" cy="6380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640" y="6538619"/>
            <a:ext cx="5711363" cy="226933"/>
          </a:xfrm>
          <a:prstGeom prst="rect">
            <a:avLst/>
          </a:prstGeom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495843"/>
              </p:ext>
            </p:extLst>
          </p:nvPr>
        </p:nvGraphicFramePr>
        <p:xfrm>
          <a:off x="511023" y="254525"/>
          <a:ext cx="11027385" cy="618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3427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444" y="6219926"/>
            <a:ext cx="537554" cy="638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640" y="6548046"/>
            <a:ext cx="5711363" cy="226933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8743697"/>
              </p:ext>
            </p:extLst>
          </p:nvPr>
        </p:nvGraphicFramePr>
        <p:xfrm>
          <a:off x="452487" y="179109"/>
          <a:ext cx="11029359" cy="6259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8752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444" y="6219926"/>
            <a:ext cx="537554" cy="6380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9527" y="1934638"/>
            <a:ext cx="61425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CA" sz="3600" b="1" dirty="0"/>
              <a:t>FHC </a:t>
            </a:r>
            <a:endParaRPr lang="en-CA" sz="3600" b="1" dirty="0" smtClean="0"/>
          </a:p>
          <a:p>
            <a:pPr algn="ctr">
              <a:defRPr sz="2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CA" sz="3600" b="1" dirty="0" smtClean="0"/>
              <a:t>Statement of Financial Position</a:t>
            </a:r>
            <a:endParaRPr lang="en-CA" sz="3600" b="1" dirty="0"/>
          </a:p>
          <a:p>
            <a:pPr algn="ctr">
              <a:defRPr sz="2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CA" sz="3600" b="1" dirty="0" smtClean="0"/>
              <a:t>2020 </a:t>
            </a:r>
            <a:r>
              <a:rPr lang="en-CA" sz="3600" b="1" smtClean="0"/>
              <a:t>&amp; </a:t>
            </a:r>
            <a:r>
              <a:rPr lang="en-CA" sz="3600" b="1" smtClean="0"/>
              <a:t>2021</a:t>
            </a:r>
            <a:endParaRPr lang="en-CA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346171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444" y="6219926"/>
            <a:ext cx="537554" cy="6380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465" y="-1"/>
            <a:ext cx="631332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088" y="616765"/>
            <a:ext cx="5711363" cy="22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6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8388</TotalTime>
  <Words>73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ewasechko</dc:creator>
  <cp:lastModifiedBy>kim ewasechko</cp:lastModifiedBy>
  <cp:revision>71</cp:revision>
  <dcterms:created xsi:type="dcterms:W3CDTF">2019-03-13T05:20:53Z</dcterms:created>
  <dcterms:modified xsi:type="dcterms:W3CDTF">2021-08-10T22:18:41Z</dcterms:modified>
</cp:coreProperties>
</file>